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5843" autoAdjust="0"/>
  </p:normalViewPr>
  <p:slideViewPr>
    <p:cSldViewPr snapToGrid="0">
      <p:cViewPr varScale="1">
        <p:scale>
          <a:sx n="109" d="100"/>
          <a:sy n="109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754A-997E-FEA7-6677-745C6AB7B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56AFE-912A-36D9-269E-107DE7C2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9D02-DB78-D017-33D4-28BCACD7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97DF-7A66-27E3-C696-6F1EE8F1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9CA1-111E-26A8-3BED-B678D9DF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8E16-005E-0A68-D674-D8C0897F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F4F3F-4315-512F-5F67-89B02EEB0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1B4A-EFC5-D667-0F6A-6C0D5466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68DD-5970-9E32-EA2D-B43FBB8B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223E-5B53-863F-FDEC-0139439B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58981-A2FC-7DF9-69A0-FD5088AB3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F8239-1AB6-8657-E196-5565540A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1E86-BC84-625D-3D37-C2515D26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9517-3C81-4056-E18F-41DF7FBF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94A5-56E4-0D15-4ED7-9D507AF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4FA7-02B9-19E0-8E6F-E3339233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E254-7C4E-D372-3202-DDE45716D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A95B-3F11-8DEA-8243-89CD178D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1AC8-5F2A-A244-E9CE-2EC84525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94310-655F-4F14-5B33-AAC459F5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376-7A64-B44E-4D3D-CF2634AB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9E1A-7035-5791-3A82-BD6F8B13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3A131-ACE3-E6E8-8215-D43560FF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6B8CE-FE7A-A846-A7A0-46CB7C68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C0007-633D-BFF5-A6F2-5906F31B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D93B-4D6C-67A7-CB98-EF88AC9B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C6FB-FE5C-0A3C-FE0B-602AE5FE2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E5B09-33CB-6116-CA65-4090CF16F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404FB-AF28-6186-ABD0-2BADFC74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2083-0D25-1120-25C7-D4569908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6FCD-02CF-CF02-A381-8F1B51C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1240-E269-3989-FE7C-191F57BF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6678-D4C6-C15F-2E21-E1A46571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D3FDB-9B94-FFB7-1438-44ED1DBEB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F45A7-4D34-47C7-5F04-692EFF5F3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64471-AD5F-D85B-5C76-BA9D0C478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3F537-5164-BB2D-2837-E0C4B353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0465F-76EA-517F-1C37-84710A8F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CD705-B25F-E7EF-BFF3-35B7E43A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F932-4089-0EC5-765C-0E882BD6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C2D5C-EE83-39FC-BC85-B8FFB78D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52A11-7996-37A7-48CD-A628950C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28ADF-76B5-2E9B-BEB5-2D979232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A3DB9-6C25-E31B-486C-A35FD2F1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379E-CF71-BEBB-8667-EE9E2609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56E22-7597-761A-A19A-9C9DD30C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4F4D-FF66-4965-9B43-B53C838E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BF62-B553-8869-EC85-35C82274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9A811-5D09-D147-6B90-085AAF7FF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C7BA2-6242-8599-6ACA-AD9B4E9D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0A22-2696-902E-6A82-BE9A5DFF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A1631-964B-B154-7140-EB4C9EE0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1AAA-B0B1-47A3-C9AD-5D21B5AF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D39D5-9625-B741-80AA-2AD9E3BDE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A6EAC-8BF5-408F-56EB-48D8BF4BE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50BD7-F84B-43CA-6D52-5CA91FF5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926A3-C49E-2EAA-700D-8C5B927D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21024-6B7E-5D2C-8737-C44F3CB7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B20E5-B77E-69CA-63A0-82AA7B2F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70EEF-72C6-E606-31D0-2DA70E10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C352-3A43-4DC3-4942-3328C4B77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DC44-3AA5-42E2-9D53-D8E7D676338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8EF9-C7C3-05BB-089D-A8A6BA73F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E95F-D200-B9F3-61DC-99849E5C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9F78-6632-4E79-92A5-0D03D25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C11B2E37-9331-8B12-BC3C-42202180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250" y="3940617"/>
            <a:ext cx="4619356" cy="2600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7F41D-259A-942A-9343-BCBD3B882F4E}"/>
              </a:ext>
            </a:extLst>
          </p:cNvPr>
          <p:cNvSpPr txBox="1"/>
          <p:nvPr/>
        </p:nvSpPr>
        <p:spPr>
          <a:xfrm>
            <a:off x="2240058" y="225239"/>
            <a:ext cx="10094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+mj-lt"/>
              </a:rPr>
              <a:t>SomnoFlo</a:t>
            </a:r>
            <a:r>
              <a:rPr lang="en-US" sz="3200" b="1" u="sng" dirty="0">
                <a:latin typeface="+mj-lt"/>
              </a:rPr>
              <a:t> Low-Flow Anesthesia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209013" y="996284"/>
            <a:ext cx="36465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0" u="sng" strike="noStrike" baseline="0" dirty="0">
                <a:solidFill>
                  <a:srgbClr val="7467A4"/>
                </a:solidFill>
                <a:latin typeface="Gotham Medium"/>
              </a:rPr>
              <a:t>Before You </a:t>
            </a:r>
            <a:r>
              <a:rPr lang="en-US" sz="3200" b="1" i="0" u="sng" strike="noStrike" baseline="0" dirty="0" smtClean="0">
                <a:solidFill>
                  <a:srgbClr val="7467A4"/>
                </a:solidFill>
                <a:latin typeface="Gotham Medium"/>
              </a:rPr>
              <a:t>start</a:t>
            </a:r>
            <a:endParaRPr lang="en-US" sz="3200" b="1" u="sng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124171" y="1617155"/>
            <a:ext cx="1179131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All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SomnoFlo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Anesthesia System users </a:t>
            </a:r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must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participate in an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operation tutorial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(done by the veterinary staff).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All </a:t>
            </a:r>
            <a:r>
              <a:rPr lang="en-US" sz="2000" dirty="0" err="1">
                <a:solidFill>
                  <a:srgbClr val="000000"/>
                </a:solidFill>
              </a:rPr>
              <a:t>SomnoFlo</a:t>
            </a:r>
            <a:r>
              <a:rPr lang="en-US" sz="2000" dirty="0">
                <a:solidFill>
                  <a:srgbClr val="000000"/>
                </a:solidFill>
              </a:rPr>
              <a:t> Anesthesia System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users </a:t>
            </a:r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must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register in 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log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sheet(</a:t>
            </a:r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every use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).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Do not  move the machine from its location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!  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Do not disconnect any tubes/parts from the Machine (except 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anesthesia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bottle).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In any case of malfunction or questions </a:t>
            </a:r>
            <a:r>
              <a:rPr lang="en-US" sz="2000" b="1" u="sng" dirty="0" smtClean="0">
                <a:solidFill>
                  <a:srgbClr val="000000"/>
                </a:solidFill>
                <a:latin typeface="+mj-lt"/>
              </a:rPr>
              <a:t>contact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veterinary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staff.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Do not radiate the red heater lamp on the </a:t>
            </a:r>
            <a:r>
              <a:rPr lang="en-US" sz="2000" dirty="0" err="1">
                <a:solidFill>
                  <a:srgbClr val="000000"/>
                </a:solidFill>
              </a:rPr>
              <a:t>SomnoFlo</a:t>
            </a:r>
            <a:r>
              <a:rPr lang="en-US" sz="2000" dirty="0">
                <a:solidFill>
                  <a:srgbClr val="000000"/>
                </a:solidFill>
              </a:rPr>
              <a:t> Anesthesia System.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Remember you break it You buy it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08BCC-A56A-C90A-C6EF-7C94F1122A35}"/>
              </a:ext>
            </a:extLst>
          </p:cNvPr>
          <p:cNvSpPr txBox="1"/>
          <p:nvPr/>
        </p:nvSpPr>
        <p:spPr>
          <a:xfrm>
            <a:off x="209013" y="5055785"/>
            <a:ext cx="68634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The use of the facility’s anesthesia equipment is a privilege! We will deny access to anyone who will not comply with these instructions.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457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C7F41D-259A-942A-9343-BCBD3B882F4E}"/>
              </a:ext>
            </a:extLst>
          </p:cNvPr>
          <p:cNvSpPr txBox="1"/>
          <p:nvPr/>
        </p:nvSpPr>
        <p:spPr>
          <a:xfrm>
            <a:off x="209013" y="215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+mj-lt"/>
              </a:rPr>
              <a:t>SomnoFlo</a:t>
            </a:r>
            <a:r>
              <a:rPr lang="en-US" b="1" u="sng" dirty="0">
                <a:latin typeface="+mj-lt"/>
              </a:rPr>
              <a:t> Low-Flow Electronic</a:t>
            </a:r>
            <a:r>
              <a:rPr lang="he-IL" b="1" u="sng" dirty="0">
                <a:latin typeface="+mj-lt"/>
              </a:rPr>
              <a:t> </a:t>
            </a:r>
            <a:r>
              <a:rPr lang="en-US" b="1" u="sng" dirty="0">
                <a:latin typeface="+mj-lt"/>
              </a:rPr>
              <a:t>Anesthesia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209012" y="698326"/>
            <a:ext cx="6653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7467A4"/>
                </a:solidFill>
                <a:latin typeface="Gotham Medium"/>
              </a:rPr>
              <a:t>Set Up</a:t>
            </a:r>
            <a:r>
              <a:rPr lang="en-US" sz="1600" b="0" i="0" u="none" strike="noStrike" dirty="0">
                <a:solidFill>
                  <a:srgbClr val="7467A4"/>
                </a:solidFill>
                <a:latin typeface="Gotham Medium"/>
              </a:rPr>
              <a:t> </a:t>
            </a:r>
            <a:r>
              <a:rPr lang="en-US" sz="1600" b="0" i="0" u="none" strike="noStrike" baseline="0" dirty="0">
                <a:solidFill>
                  <a:srgbClr val="7467A4"/>
                </a:solidFill>
                <a:latin typeface="Gotham Medium"/>
              </a:rPr>
              <a:t>Hardware </a:t>
            </a:r>
            <a:endParaRPr lang="en-US" sz="1600" b="1" dirty="0">
              <a:latin typeface="+mj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4F11CD-F394-1B5D-91A6-8998916399FF}"/>
              </a:ext>
            </a:extLst>
          </p:cNvPr>
          <p:cNvCxnSpPr/>
          <p:nvPr/>
        </p:nvCxnSpPr>
        <p:spPr>
          <a:xfrm>
            <a:off x="7185132" y="437916"/>
            <a:ext cx="0" cy="6111820"/>
          </a:xfrm>
          <a:prstGeom prst="line">
            <a:avLst/>
          </a:prstGeom>
          <a:ln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134399" y="1150060"/>
            <a:ext cx="688722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Connect the inspiration “INSP” portion of the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onnector to the port labeled “Out.”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Connect the INSP nose cone tubing to one branch, and the INSP chamber tubing to the </a:t>
            </a:r>
            <a:r>
              <a:rPr lang="en-US" sz="1200" b="0" i="0" u="none" strike="noStrike" baseline="0" dirty="0">
                <a:solidFill>
                  <a:srgbClr val="221E1F"/>
                </a:solidFill>
                <a:latin typeface="+mj-lt"/>
              </a:rPr>
              <a:t>other branch.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Connect the expiration “EXP” portion of the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onnector to the EXP tubing on the </a:t>
            </a:r>
            <a:r>
              <a:rPr lang="en-US" sz="1200" b="0" i="0" u="none" strike="noStrike" baseline="0" dirty="0">
                <a:solidFill>
                  <a:srgbClr val="221E1F"/>
                </a:solidFill>
                <a:latin typeface="+mj-lt"/>
              </a:rPr>
              <a:t>chamber and nose cone.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Attach the </a:t>
            </a:r>
            <a:r>
              <a:rPr lang="en-US" sz="1200" b="1" i="0" u="sng" strike="noStrike" baseline="0" dirty="0" smtClean="0">
                <a:solidFill>
                  <a:srgbClr val="000000"/>
                </a:solidFill>
                <a:latin typeface="+mj-lt"/>
              </a:rPr>
              <a:t>charcoal canister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with the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j-lt"/>
              </a:rPr>
              <a:t>anister tubing assembly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Always leave ambient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ir port </a:t>
            </a:r>
            <a:r>
              <a:rPr lang="en-US" sz="1200" b="1" i="0" u="sng" strike="noStrike" baseline="0" dirty="0">
                <a:solidFill>
                  <a:srgbClr val="000000"/>
                </a:solidFill>
                <a:latin typeface="+mj-lt"/>
              </a:rPr>
              <a:t>open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 to the atmosphere.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221E1F"/>
                </a:solidFill>
                <a:latin typeface="+mj-lt"/>
              </a:rPr>
              <a:t>If using compressed </a:t>
            </a:r>
            <a:r>
              <a:rPr lang="en-US" sz="1200" dirty="0">
                <a:solidFill>
                  <a:srgbClr val="221E1F"/>
                </a:solidFill>
                <a:latin typeface="+mj-lt"/>
              </a:rPr>
              <a:t>g</a:t>
            </a:r>
            <a:r>
              <a:rPr lang="en-US" sz="1200" b="0" i="0" u="none" strike="noStrike" baseline="0" dirty="0">
                <a:solidFill>
                  <a:srgbClr val="221E1F"/>
                </a:solidFill>
                <a:latin typeface="+mj-lt"/>
              </a:rPr>
              <a:t>as, use the </a:t>
            </a:r>
            <a:r>
              <a:rPr lang="en-US" sz="1200" b="0" i="0" u="none" strike="noStrike" baseline="0" dirty="0" smtClean="0">
                <a:solidFill>
                  <a:srgbClr val="221E1F"/>
                </a:solidFill>
                <a:latin typeface="+mj-lt"/>
              </a:rPr>
              <a:t>compressed </a:t>
            </a:r>
            <a:r>
              <a:rPr lang="en-US" sz="1200" dirty="0">
                <a:solidFill>
                  <a:srgbClr val="221E1F"/>
                </a:solidFill>
                <a:latin typeface="+mj-lt"/>
              </a:rPr>
              <a:t>g</a:t>
            </a:r>
            <a:r>
              <a:rPr lang="en-US" sz="1200" b="0" i="0" u="none" strike="noStrike" baseline="0" dirty="0" smtClean="0">
                <a:solidFill>
                  <a:srgbClr val="221E1F"/>
                </a:solidFill>
                <a:latin typeface="+mj-lt"/>
              </a:rPr>
              <a:t>as </a:t>
            </a:r>
            <a:r>
              <a:rPr lang="en-US" sz="1200" dirty="0">
                <a:solidFill>
                  <a:srgbClr val="221E1F"/>
                </a:solidFill>
                <a:latin typeface="+mj-lt"/>
              </a:rPr>
              <a:t>a</a:t>
            </a:r>
            <a:r>
              <a:rPr lang="en-US" sz="1200" b="0" i="0" u="none" strike="noStrike" baseline="0" dirty="0" smtClean="0">
                <a:solidFill>
                  <a:srgbClr val="221E1F"/>
                </a:solidFill>
                <a:latin typeface="+mj-lt"/>
              </a:rPr>
              <a:t>ssembly </a:t>
            </a:r>
            <a:r>
              <a:rPr lang="en-US" sz="1200" b="0" i="0" u="none" strike="noStrike" baseline="0" dirty="0">
                <a:solidFill>
                  <a:srgbClr val="221E1F"/>
                </a:solidFill>
                <a:latin typeface="+mj-lt"/>
              </a:rPr>
              <a:t>to connect a pressure-regulated gas source to the </a:t>
            </a:r>
            <a:r>
              <a:rPr lang="en-US" sz="1200" u="sng" dirty="0">
                <a:solidFill>
                  <a:srgbClr val="221E1F"/>
                </a:solidFill>
                <a:latin typeface="+mj-lt"/>
              </a:rPr>
              <a:t>c</a:t>
            </a:r>
            <a:r>
              <a:rPr lang="en-US" sz="1200" b="0" i="0" u="sng" strike="noStrike" baseline="0" dirty="0" smtClean="0">
                <a:solidFill>
                  <a:srgbClr val="221E1F"/>
                </a:solidFill>
                <a:latin typeface="+mj-lt"/>
              </a:rPr>
              <a:t>ompressed </a:t>
            </a:r>
            <a:r>
              <a:rPr lang="en-US" sz="1200" u="sng" dirty="0">
                <a:solidFill>
                  <a:srgbClr val="221E1F"/>
                </a:solidFill>
                <a:latin typeface="+mj-lt"/>
              </a:rPr>
              <a:t>g</a:t>
            </a:r>
            <a:r>
              <a:rPr lang="en-US" sz="1200" b="0" i="0" u="sng" strike="noStrike" baseline="0" dirty="0" smtClean="0">
                <a:solidFill>
                  <a:srgbClr val="221E1F"/>
                </a:solidFill>
                <a:latin typeface="+mj-lt"/>
              </a:rPr>
              <a:t>as </a:t>
            </a:r>
            <a:r>
              <a:rPr lang="en-US" sz="1200" b="0" i="0" u="sng" strike="noStrike" baseline="0" dirty="0">
                <a:solidFill>
                  <a:srgbClr val="221E1F"/>
                </a:solidFill>
                <a:latin typeface="+mj-lt"/>
              </a:rPr>
              <a:t>port </a:t>
            </a:r>
            <a:r>
              <a:rPr lang="en-US" sz="1200" b="1" i="0" strike="noStrike" baseline="0" dirty="0">
                <a:solidFill>
                  <a:srgbClr val="221E1F"/>
                </a:solidFill>
                <a:latin typeface="+mj-lt"/>
              </a:rPr>
              <a:t>(input pressure of 10 PSI). </a:t>
            </a:r>
            <a:r>
              <a:rPr lang="en-US" sz="1200" b="1" i="0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Connect the bottle adapter to the isoflurane bottle.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Connect the anesthetic delivery tubing to the bottle adapter. Place the isoflurane bottle into the integrated holder, taking care not to kink the delivery tubing.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Turn on the </a:t>
            </a:r>
            <a:r>
              <a:rPr lang="en-US" sz="1200" dirty="0" err="1">
                <a:latin typeface="+mj-lt"/>
              </a:rPr>
              <a:t>SomnoFlo</a:t>
            </a:r>
            <a:r>
              <a:rPr lang="en-US" sz="1200" dirty="0">
                <a:latin typeface="+mj-lt"/>
              </a:rPr>
              <a:t> to begin automatic priming. </a:t>
            </a:r>
            <a:r>
              <a:rPr lang="en-US" sz="1200" b="1" dirty="0">
                <a:latin typeface="+mj-lt"/>
              </a:rPr>
              <a:t>If the machine is on </a:t>
            </a:r>
            <a:r>
              <a:rPr lang="en-US" sz="1200" dirty="0">
                <a:latin typeface="+mj-lt"/>
              </a:rPr>
              <a:t>during a bottle change, touch Anesthetic Control </a:t>
            </a:r>
            <a:r>
              <a:rPr lang="en-US" sz="1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+mj-lt"/>
              </a:rPr>
              <a:t> </a:t>
            </a:r>
            <a:r>
              <a:rPr lang="en-US" sz="1200" b="1" u="sng" dirty="0">
                <a:latin typeface="+mj-lt"/>
              </a:rPr>
              <a:t>Prime. </a:t>
            </a:r>
            <a:r>
              <a:rPr lang="en-US" sz="1200" i="1" dirty="0">
                <a:latin typeface="+mj-lt"/>
              </a:rPr>
              <a:t>(The </a:t>
            </a:r>
            <a:r>
              <a:rPr lang="en-US" sz="1200" i="1" dirty="0" err="1">
                <a:latin typeface="+mj-lt"/>
              </a:rPr>
              <a:t>SomnoFlo</a:t>
            </a:r>
            <a:r>
              <a:rPr lang="en-US" sz="1200" i="1" dirty="0">
                <a:latin typeface="+mj-lt"/>
              </a:rPr>
              <a:t> will automatically prime when powered on, and manually after changing the anesthetic bottle</a:t>
            </a:r>
            <a:r>
              <a:rPr lang="en-US" sz="1200" i="1" dirty="0" smtClean="0">
                <a:latin typeface="+mj-lt"/>
              </a:rPr>
              <a:t>).</a:t>
            </a:r>
            <a:endParaRPr lang="en-US" sz="1200" i="1" dirty="0">
              <a:latin typeface="+mj-lt"/>
            </a:endParaRPr>
          </a:p>
          <a:p>
            <a:pPr marL="228600" indent="-228600">
              <a:buAutoNum type="arabicPeriod"/>
            </a:pPr>
            <a:r>
              <a:rPr lang="en-US" sz="1200" b="1" u="sng" dirty="0">
                <a:latin typeface="+mj-lt"/>
              </a:rPr>
              <a:t>Important</a:t>
            </a:r>
            <a:r>
              <a:rPr lang="en-US" sz="1200" dirty="0">
                <a:latin typeface="+mj-lt"/>
              </a:rPr>
              <a:t>: Run the system for 5 minutes with flow rate of 200ml/min and 2% isoflurane prior to introducing any animals. This warm-up period is important to equilibrate the machine.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Once the warm-up is complete, perform a purge (fresh gas flush) to clear the induction chamber of any excess anesthetic. The </a:t>
            </a:r>
            <a:r>
              <a:rPr lang="en-US" sz="1200" dirty="0" err="1">
                <a:latin typeface="+mj-lt"/>
              </a:rPr>
              <a:t>SomnoFlo</a:t>
            </a:r>
            <a:r>
              <a:rPr lang="en-US" sz="1200" dirty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is now ready to use.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6A9EF0-FCF7-A915-5F6C-2D7131521D29}"/>
              </a:ext>
            </a:extLst>
          </p:cNvPr>
          <p:cNvGrpSpPr/>
          <p:nvPr/>
        </p:nvGrpSpPr>
        <p:grpSpPr>
          <a:xfrm>
            <a:off x="7235932" y="82492"/>
            <a:ext cx="5251880" cy="6750921"/>
            <a:chOff x="7235932" y="82492"/>
            <a:chExt cx="5251880" cy="67509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5C58E40-0911-6075-6DC0-DE92B5939976}"/>
                </a:ext>
              </a:extLst>
            </p:cNvPr>
            <p:cNvGrpSpPr/>
            <p:nvPr/>
          </p:nvGrpSpPr>
          <p:grpSpPr>
            <a:xfrm>
              <a:off x="7235932" y="82492"/>
              <a:ext cx="4934812" cy="6750921"/>
              <a:chOff x="7235932" y="82492"/>
              <a:chExt cx="4934812" cy="675092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20A69B-6808-9F11-23B1-AD3D1C90E65F}"/>
                  </a:ext>
                </a:extLst>
              </p:cNvPr>
              <p:cNvGrpSpPr/>
              <p:nvPr/>
            </p:nvGrpSpPr>
            <p:grpSpPr>
              <a:xfrm>
                <a:off x="7235932" y="82492"/>
                <a:ext cx="4934812" cy="6750921"/>
                <a:chOff x="7185132" y="82492"/>
                <a:chExt cx="4934812" cy="6750921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6FBAC906-83A6-F176-0881-B4B57BF0A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39160" y="124825"/>
                  <a:ext cx="4293027" cy="2796175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6DA04993-4425-0BC5-2656-6AD972D1F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5132" y="3028351"/>
                  <a:ext cx="4934812" cy="171928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11FFA11F-2383-C77C-D535-528F8BF38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25365" y="4854987"/>
                  <a:ext cx="4120615" cy="1978426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AA4CBE5-3D90-4ACD-C4EF-16E1598C5850}"/>
                    </a:ext>
                  </a:extLst>
                </p:cNvPr>
                <p:cNvSpPr txBox="1"/>
                <p:nvPr/>
              </p:nvSpPr>
              <p:spPr>
                <a:xfrm>
                  <a:off x="10070173" y="2739395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70C0"/>
                      </a:solidFill>
                      <a:latin typeface="+mj-lt"/>
                    </a:rPr>
                    <a:t>Figure 2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171233-9D3E-533A-90FA-F7209284BB60}"/>
                    </a:ext>
                  </a:extLst>
                </p:cNvPr>
                <p:cNvSpPr txBox="1"/>
                <p:nvPr/>
              </p:nvSpPr>
              <p:spPr>
                <a:xfrm>
                  <a:off x="10070173" y="82492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7030A0"/>
                      </a:solidFill>
                      <a:latin typeface="+mj-lt"/>
                    </a:rPr>
                    <a:t>Figure 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984D07-56A8-257B-92B0-82C168A8F8CA}"/>
                    </a:ext>
                  </a:extLst>
                </p:cNvPr>
                <p:cNvSpPr txBox="1"/>
                <p:nvPr/>
              </p:nvSpPr>
              <p:spPr>
                <a:xfrm>
                  <a:off x="10070173" y="4670506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  <a:latin typeface="+mj-lt"/>
                    </a:rPr>
                    <a:t>Figure 3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118399-0EFA-1F32-6757-78FABC9DF998}"/>
                  </a:ext>
                </a:extLst>
              </p:cNvPr>
              <p:cNvSpPr txBox="1"/>
              <p:nvPr/>
            </p:nvSpPr>
            <p:spPr>
              <a:xfrm>
                <a:off x="7274032" y="1457837"/>
                <a:ext cx="154730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sz="900" b="1" dirty="0">
                    <a:latin typeface="+mj-lt"/>
                  </a:rPr>
                  <a:t>פתח צינורית חומר הרדמה</a:t>
                </a:r>
                <a:endParaRPr lang="en-US" sz="900" b="1" dirty="0">
                  <a:latin typeface="+mj-lt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CA32E1-CF6A-05B4-A0B0-682944697C33}"/>
                </a:ext>
              </a:extLst>
            </p:cNvPr>
            <p:cNvSpPr txBox="1"/>
            <p:nvPr/>
          </p:nvSpPr>
          <p:spPr>
            <a:xfrm>
              <a:off x="10940507" y="5971902"/>
              <a:ext cx="154730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e-IL" sz="900" b="1" dirty="0">
                  <a:latin typeface="+mj-lt"/>
                </a:rPr>
                <a:t>תפריט כללי</a:t>
              </a:r>
              <a:endParaRPr lang="en-US" sz="900" b="1" dirty="0">
                <a:latin typeface="+mj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8C3440-CDE3-B84E-A052-341F3F0549AA}"/>
                </a:ext>
              </a:extLst>
            </p:cNvPr>
            <p:cNvSpPr txBox="1"/>
            <p:nvPr/>
          </p:nvSpPr>
          <p:spPr>
            <a:xfrm>
              <a:off x="10940507" y="5225807"/>
              <a:ext cx="11609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+mj-lt"/>
                  <a:cs typeface="Arial" panose="020B0604020202020204" pitchFamily="34" charset="0"/>
                </a:rPr>
                <a:t>Anesthetic delivery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CBF7BDF-6815-1721-E3E0-AE43BCBB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046" y="4913644"/>
            <a:ext cx="3637282" cy="17979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4BE02E5-0E72-25CC-C733-2047DA976E9B}"/>
              </a:ext>
            </a:extLst>
          </p:cNvPr>
          <p:cNvSpPr txBox="1"/>
          <p:nvPr/>
        </p:nvSpPr>
        <p:spPr>
          <a:xfrm>
            <a:off x="4088436" y="4493790"/>
            <a:ext cx="1704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strike="noStrike" baseline="0" dirty="0">
                <a:solidFill>
                  <a:srgbClr val="7467A4"/>
                </a:solidFill>
                <a:latin typeface="Gotham Medium"/>
              </a:rPr>
              <a:t>Setup Example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22189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C7F41D-259A-942A-9343-BCBD3B882F4E}"/>
              </a:ext>
            </a:extLst>
          </p:cNvPr>
          <p:cNvSpPr txBox="1"/>
          <p:nvPr/>
        </p:nvSpPr>
        <p:spPr>
          <a:xfrm>
            <a:off x="209013" y="215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+mj-lt"/>
              </a:rPr>
              <a:t>SomnoFlo</a:t>
            </a:r>
            <a:r>
              <a:rPr lang="en-US" b="1" u="sng" dirty="0">
                <a:latin typeface="+mj-lt"/>
              </a:rPr>
              <a:t> Low-Flow Electronic</a:t>
            </a:r>
            <a:r>
              <a:rPr lang="he-IL" b="1" u="sng" dirty="0">
                <a:latin typeface="+mj-lt"/>
              </a:rPr>
              <a:t> </a:t>
            </a:r>
            <a:r>
              <a:rPr lang="en-US" b="1" u="sng" dirty="0">
                <a:latin typeface="+mj-lt"/>
              </a:rPr>
              <a:t>Anesthesia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209013" y="698326"/>
            <a:ext cx="20639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7467A4"/>
                </a:solidFill>
                <a:latin typeface="Gotham Medium"/>
              </a:rPr>
              <a:t>Configure Settings</a:t>
            </a:r>
            <a:endParaRPr lang="en-US" sz="1600" b="1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160596" y="1036880"/>
            <a:ext cx="113085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j-lt"/>
              </a:rPr>
              <a:t>Touch Menu to enter settings.</a:t>
            </a:r>
          </a:p>
          <a:p>
            <a:pPr marL="228600" indent="-228600">
              <a:buAutoNum type="arabicPeriod"/>
            </a:pPr>
            <a:r>
              <a:rPr lang="en-US" sz="1200" b="1" dirty="0" err="1">
                <a:latin typeface="+mj-lt"/>
              </a:rPr>
              <a:t>PreSet</a:t>
            </a:r>
            <a:r>
              <a:rPr lang="en-US" sz="1200" b="1" dirty="0">
                <a:latin typeface="+mj-lt"/>
              </a:rPr>
              <a:t> options</a:t>
            </a:r>
            <a:r>
              <a:rPr lang="en-US" sz="1200" dirty="0">
                <a:latin typeface="+mj-lt"/>
              </a:rPr>
              <a:t>: </a:t>
            </a:r>
            <a:r>
              <a:rPr lang="en-US" sz="1200" u="sng" dirty="0">
                <a:latin typeface="+mj-lt"/>
              </a:rPr>
              <a:t>A) Low Flow - for nose cone settings. B) High Flow - for induction settings. C) Purge – for priming and prior to opening</a:t>
            </a:r>
            <a:r>
              <a:rPr lang="en-US" sz="1200" dirty="0">
                <a:latin typeface="+mj-lt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Carrier gas source: room air/compressed gas (Oxygen): Touch the Air/Oxygen button and select a carrier gas.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+mj-lt"/>
              </a:rPr>
              <a:t>Anesthetic control: A) Prime: Fills the tubing with anesthetic. B) Empty: Removes anesthetic from the internal components and empty liquid back into the bottle. After emptying the </a:t>
            </a:r>
            <a:r>
              <a:rPr lang="en-US" sz="1200" dirty="0" err="1">
                <a:latin typeface="+mj-lt"/>
              </a:rPr>
              <a:t>SomnoFlo</a:t>
            </a:r>
            <a:r>
              <a:rPr lang="en-US" sz="1200" dirty="0">
                <a:latin typeface="+mj-lt"/>
              </a:rPr>
              <a:t>, use Prime to re-enable anesthetic delivery. C) Select Anesthetic Type: Choose Isoflurane. D) Set Used Anesthetic to zero: Reset how much anesthetic has been used. Select when replacing the isoflurane bottle. E) Total Delivered Alarm: Set the alarm as a reminder to replace the isoflurane bottle. F) Monitor Delivery Beep: a beep sound when fixed anesthetic volume is delivered.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4A15-3534-46C2-D82E-1C1E2C40C426}"/>
              </a:ext>
            </a:extLst>
          </p:cNvPr>
          <p:cNvSpPr txBox="1"/>
          <p:nvPr/>
        </p:nvSpPr>
        <p:spPr>
          <a:xfrm>
            <a:off x="209013" y="2653193"/>
            <a:ext cx="27452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7467A4"/>
                </a:solidFill>
                <a:latin typeface="Gotham Medium"/>
              </a:rPr>
              <a:t>Delivering Anesthesia</a:t>
            </a:r>
            <a:endParaRPr lang="en-US" sz="16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11D1D-0C43-3E61-D9D0-367F8594B5B7}"/>
              </a:ext>
            </a:extLst>
          </p:cNvPr>
          <p:cNvSpPr txBox="1"/>
          <p:nvPr/>
        </p:nvSpPr>
        <p:spPr>
          <a:xfrm>
            <a:off x="160596" y="3146148"/>
            <a:ext cx="112175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b="1" dirty="0"/>
              <a:t>When powered on, the </a:t>
            </a:r>
            <a:r>
              <a:rPr lang="en-US" sz="1200" b="1" dirty="0" err="1"/>
              <a:t>SomnoFlo</a:t>
            </a:r>
            <a:r>
              <a:rPr lang="en-US" sz="1200" b="1" dirty="0"/>
              <a:t> will automatically begin a prime cycle. Once completed, allow the system to warm up for 5 minutes at 200mL/min and 2% isoflurane before moving to step 2.</a:t>
            </a:r>
          </a:p>
          <a:p>
            <a:pPr marL="228600" indent="-228600">
              <a:buAutoNum type="arabicPeriod"/>
            </a:pPr>
            <a:r>
              <a:rPr lang="en-US" sz="1200" dirty="0"/>
              <a:t>Enter any required settings, including the Air/Oxygen, Anesthetic Type, Preset Flow Rates, and Alarms.</a:t>
            </a:r>
          </a:p>
          <a:p>
            <a:pPr marL="228600" indent="-228600">
              <a:buAutoNum type="arabicPeriod"/>
            </a:pPr>
            <a:r>
              <a:rPr lang="en-US" sz="1200" dirty="0"/>
              <a:t>Adjust clips to send airflow to the induction chamber.</a:t>
            </a:r>
          </a:p>
          <a:p>
            <a:pPr marL="228600" indent="-228600">
              <a:buAutoNum type="arabicPeriod"/>
            </a:pPr>
            <a:r>
              <a:rPr lang="en-US" sz="1200" dirty="0"/>
              <a:t>Place the animal in </a:t>
            </a:r>
            <a:r>
              <a:rPr lang="he-IL" sz="1200" dirty="0"/>
              <a:t>an </a:t>
            </a:r>
            <a:r>
              <a:rPr lang="en-US" sz="1200" dirty="0"/>
              <a:t>induction chamber and touch “High Flow”*.</a:t>
            </a:r>
          </a:p>
          <a:p>
            <a:pPr marL="228600" indent="-228600">
              <a:buAutoNum type="arabicPeriod"/>
            </a:pPr>
            <a:r>
              <a:rPr lang="en-US" sz="1200" dirty="0"/>
              <a:t>When the animal is fully anesthetized, </a:t>
            </a:r>
            <a:r>
              <a:rPr lang="en-US" sz="1200" u="sng" dirty="0"/>
              <a:t>touch “High Flow” again to stop delivery</a:t>
            </a:r>
            <a:r>
              <a:rPr lang="en-US" sz="1200" dirty="0"/>
              <a:t>.</a:t>
            </a:r>
          </a:p>
          <a:p>
            <a:pPr marL="228600" indent="-228600">
              <a:buAutoNum type="arabicPeriod"/>
            </a:pPr>
            <a:r>
              <a:rPr lang="en-US" sz="1200" dirty="0"/>
              <a:t>If you need to flush the system with fresh air or oxygen use “Purge”.</a:t>
            </a:r>
          </a:p>
          <a:p>
            <a:pPr marL="228600" indent="-228600">
              <a:buFontTx/>
              <a:buAutoNum type="arabicPeriod"/>
            </a:pPr>
            <a:r>
              <a:rPr lang="en-US" sz="1200" dirty="0"/>
              <a:t>Adjust clips to direct airflow to the mask.</a:t>
            </a:r>
          </a:p>
          <a:p>
            <a:pPr marL="228600" indent="-228600">
              <a:buAutoNum type="arabicPeriod"/>
            </a:pPr>
            <a:r>
              <a:rPr lang="en-US" sz="1200" dirty="0"/>
              <a:t>Remove the animal from the chamber and position it in the nose cone.</a:t>
            </a:r>
          </a:p>
          <a:p>
            <a:pPr marL="228600" indent="-228600">
              <a:buAutoNum type="arabicPeriod"/>
            </a:pPr>
            <a:r>
              <a:rPr lang="en-US" sz="1200" dirty="0"/>
              <a:t>Touch “Low Flow” to resume anesthetic delivery at preset flow and anesthetic concentration. </a:t>
            </a:r>
          </a:p>
          <a:p>
            <a:pPr marL="228600" indent="-228600">
              <a:buAutoNum type="arabicPeriod"/>
            </a:pPr>
            <a:r>
              <a:rPr lang="en-US" sz="1200" dirty="0"/>
              <a:t>When finished with the procedure, touch “Low Flow” again to stop delivery and recover the animal*.</a:t>
            </a:r>
          </a:p>
          <a:p>
            <a:pPr marL="228600" indent="-228600">
              <a:buAutoNum type="arabicPeriod"/>
            </a:pPr>
            <a:r>
              <a:rPr lang="en-US" sz="1200" dirty="0"/>
              <a:t>Touch Menu &gt; Anesthetic Control &gt; Empty to empty the </a:t>
            </a:r>
            <a:r>
              <a:rPr lang="en-US" sz="1200" dirty="0" err="1"/>
              <a:t>SomnoFlo</a:t>
            </a:r>
            <a:r>
              <a:rPr lang="en-US" sz="1200" dirty="0"/>
              <a:t> of anesthetic, then remove the anesthetic bottle from the system</a:t>
            </a:r>
            <a:r>
              <a:rPr lang="en-US" sz="1200" b="1" u="sng" dirty="0"/>
              <a:t>. Caution: Be sure to perform the Empty cycle before powering off the system or disconnecting the anesthetic bottle.</a:t>
            </a:r>
          </a:p>
          <a:p>
            <a:pPr marL="228600" indent="-228600">
              <a:buFontTx/>
              <a:buAutoNum type="arabicPeriod"/>
            </a:pPr>
            <a:r>
              <a:rPr lang="en-US" sz="1200" i="1" dirty="0"/>
              <a:t>Remove the isoflurane bottle top adapter and recap it.</a:t>
            </a:r>
          </a:p>
          <a:p>
            <a:endParaRPr lang="en-US" sz="1200" b="1" u="sng" dirty="0">
              <a:latin typeface="+mj-lt"/>
            </a:endParaRPr>
          </a:p>
          <a:p>
            <a:r>
              <a:rPr lang="en-US" sz="1200" dirty="0">
                <a:latin typeface="+mj-lt"/>
              </a:rPr>
              <a:t>*</a:t>
            </a:r>
            <a:r>
              <a:rPr lang="en-US" sz="1200" i="1" dirty="0"/>
              <a:t>The </a:t>
            </a:r>
            <a:r>
              <a:rPr lang="en-US" sz="1200" i="1" dirty="0" err="1"/>
              <a:t>SomnoFlo</a:t>
            </a:r>
            <a:r>
              <a:rPr lang="en-US" sz="1200" i="1" dirty="0"/>
              <a:t> will automatically deliver the flow and anesthetic concentration set in the Presets menu. To adjust, use the dials to change the flow and anesthetic concentration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76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C11B2E37-9331-8B12-BC3C-42202180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1" y="2466007"/>
            <a:ext cx="4242282" cy="2388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7F41D-259A-942A-9343-BCBD3B882F4E}"/>
              </a:ext>
            </a:extLst>
          </p:cNvPr>
          <p:cNvSpPr txBox="1"/>
          <p:nvPr/>
        </p:nvSpPr>
        <p:spPr>
          <a:xfrm>
            <a:off x="972584" y="266214"/>
            <a:ext cx="10094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מכשיר הרדמה -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SomnoFlo</a:t>
            </a:r>
            <a:r>
              <a:rPr kumimoji="0" lang="he-IL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7204030" y="1054217"/>
            <a:ext cx="46474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u="sng" dirty="0">
                <a:solidFill>
                  <a:srgbClr val="9F5FCF"/>
                </a:solidFill>
                <a:latin typeface="Calibri Light" panose="020F0302020204030204"/>
              </a:rPr>
              <a:t>לפני שמתחילים בעבודה...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9F5FCF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124171" y="1741957"/>
            <a:ext cx="1179131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כל משתמשי מערכת ההרדמה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חייבים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להשתתף בהדרכה למכשיר (שנעשית על ידי הצוות הווטרינרי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כל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שימוש במערכת ההרדמה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מחייב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רישום ביומן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העבודה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אין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להזיז את המכונה ממיקומה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אין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לנתק צינורות/חלקים מהמכונה (למעט בקבוק ההרדמה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בכל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מקרה של תקלה או שאלות יש </a:t>
            </a: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לפנות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לצוות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הווטרינרי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אין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להקרין את מנורת החימום האדומה על מערכת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ההרדמה</a:t>
            </a: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זכור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שברת שילמת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08BCC-A56A-C90A-C6EF-7C94F1122A35}"/>
              </a:ext>
            </a:extLst>
          </p:cNvPr>
          <p:cNvSpPr txBox="1"/>
          <p:nvPr/>
        </p:nvSpPr>
        <p:spPr>
          <a:xfrm>
            <a:off x="2664263" y="5119216"/>
            <a:ext cx="68634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 Light" panose="020F0302020204030204"/>
                <a:ea typeface="+mn-ea"/>
                <a:cs typeface="+mn-cs"/>
              </a:rPr>
              <a:t>השימוש בציוד ההרדמה של בית החיות הוא פריבילגיה! אנו נמנע גישה מכל מי שלא יציית להוראות אלו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3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C7F41D-259A-942A-9343-BCBD3B882F4E}"/>
              </a:ext>
            </a:extLst>
          </p:cNvPr>
          <p:cNvSpPr txBox="1"/>
          <p:nvPr/>
        </p:nvSpPr>
        <p:spPr>
          <a:xfrm>
            <a:off x="2725337" y="2143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SomnoFlo</a:t>
            </a: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מכונת ההרדמה -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134399" y="692497"/>
            <a:ext cx="66340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הרכבת מערכת ההרדמה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4F11CD-F394-1B5D-91A6-8998916399FF}"/>
              </a:ext>
            </a:extLst>
          </p:cNvPr>
          <p:cNvCxnSpPr/>
          <p:nvPr/>
        </p:nvCxnSpPr>
        <p:spPr>
          <a:xfrm>
            <a:off x="7185132" y="437916"/>
            <a:ext cx="0" cy="6111820"/>
          </a:xfrm>
          <a:prstGeom prst="line">
            <a:avLst/>
          </a:prstGeom>
          <a:ln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134399" y="1150060"/>
            <a:ext cx="688722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חלק השאיפה 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INSP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"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של המחבר ליציאה שכותרתה 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Out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.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צינור 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מסכת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האף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INSP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למחבר אחד, ואת צינור תא האינדוקציה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INSP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למחבר השני.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חלק הנשיפה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EXP" 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"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עם המחבר לצינור ה-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בתא האינדוקציה ובמסכת האף.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מיכל הפחם עם מכלול צינורות המיכל.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השאר תמיד את פתח האוויר הסביבתי פתוח לאטמוספירה.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אם אתה משתמש בגז דחוס, השתמש במכלול הגז הדחוס כדי לחבר מקור גז מווסת לחץ ליציאת הגז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הדחוס, לחץ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כניסה של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10PSI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מתאם הבקבוק לבקבוק ההרדמה (</a:t>
            </a:r>
            <a:r>
              <a:rPr kumimoji="0" lang="he-I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איזופלורן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חבר את צינור ההרדמה למתאם הבקבוק.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הנח את בקבוק </a:t>
            </a:r>
            <a:r>
              <a:rPr kumimoji="0" lang="he-I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האיזופלורן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בתוך מחזיק </a:t>
            </a:r>
            <a:r>
              <a:rPr kumimoji="0" lang="he-I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ההבקבוק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תוך הקפדה לא לעקם את צינור ההובלה.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הפעל את מכשיר ההרדמה כדי להתחיל בהכנה אוטומטית. אם המכונה מופעלת במהלך החלפת בקבוק, גע בבקרת הרדמה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Prime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לאתחל</a:t>
            </a:r>
            <a:r>
              <a:rPr kumimoji="0" lang="he-IL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את המכשיר.</a:t>
            </a:r>
            <a:r>
              <a:rPr lang="he-IL" sz="12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מכשיר ההרדמה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יבצע אתחול באופן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אוטומטי כאשר הוא מופעל,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יש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לתת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פקודת אתחול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באופן ידני לאחר החלפת בקבוק ההרדמה).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חשוב: הפעל את מערכת הה</a:t>
            </a:r>
            <a:r>
              <a:rPr lang="he-IL" sz="1200" b="1" dirty="0">
                <a:solidFill>
                  <a:srgbClr val="000000"/>
                </a:solidFill>
                <a:latin typeface="Calibri Light" panose="020F0302020204030204"/>
              </a:rPr>
              <a:t>ר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דמה למשך 5 דקות עם קצב זרימה של 200 מ"ל/דקה ו-2% 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איזופלורן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לפני  הכנסת בעלי חיים כלשהם. </a:t>
            </a:r>
            <a:r>
              <a:rPr kumimoji="0" lang="he-IL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תקופת המתנה זו חשובה כדי לאזן את המכונה ולמלא </a:t>
            </a:r>
            <a:r>
              <a:rPr kumimoji="0" lang="he-IL" sz="1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את חומר ההרדמה </a:t>
            </a:r>
            <a:r>
              <a:rPr kumimoji="0" lang="he-IL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בצינורות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לאחר השלמת ההמתנה, בצע טיהור (שטיפה בגז טרי) כדי לנקות את תא האינדוקציה מכל חומר הרדמה עודף. 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המכונה מוכנה כעת לשימוש.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6A9EF0-FCF7-A915-5F6C-2D7131521D29}"/>
              </a:ext>
            </a:extLst>
          </p:cNvPr>
          <p:cNvGrpSpPr/>
          <p:nvPr/>
        </p:nvGrpSpPr>
        <p:grpSpPr>
          <a:xfrm>
            <a:off x="7235932" y="82492"/>
            <a:ext cx="5251880" cy="6750921"/>
            <a:chOff x="7235932" y="82492"/>
            <a:chExt cx="5251880" cy="67509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5C58E40-0911-6075-6DC0-DE92B5939976}"/>
                </a:ext>
              </a:extLst>
            </p:cNvPr>
            <p:cNvGrpSpPr/>
            <p:nvPr/>
          </p:nvGrpSpPr>
          <p:grpSpPr>
            <a:xfrm>
              <a:off x="7235932" y="82492"/>
              <a:ext cx="4934812" cy="6750921"/>
              <a:chOff x="7235932" y="82492"/>
              <a:chExt cx="4934812" cy="675092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420A69B-6808-9F11-23B1-AD3D1C90E65F}"/>
                  </a:ext>
                </a:extLst>
              </p:cNvPr>
              <p:cNvGrpSpPr/>
              <p:nvPr/>
            </p:nvGrpSpPr>
            <p:grpSpPr>
              <a:xfrm>
                <a:off x="7235932" y="82492"/>
                <a:ext cx="4934812" cy="6750921"/>
                <a:chOff x="7185132" y="82492"/>
                <a:chExt cx="4934812" cy="6750921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6FBAC906-83A6-F176-0881-B4B57BF0A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39160" y="124825"/>
                  <a:ext cx="4293027" cy="2796175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6DA04993-4425-0BC5-2656-6AD972D1F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5132" y="3028351"/>
                  <a:ext cx="4934812" cy="171928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11FFA11F-2383-C77C-D535-528F8BF38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25365" y="4854987"/>
                  <a:ext cx="4120615" cy="1978426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AA4CBE5-3D90-4ACD-C4EF-16E1598C5850}"/>
                    </a:ext>
                  </a:extLst>
                </p:cNvPr>
                <p:cNvSpPr txBox="1"/>
                <p:nvPr/>
              </p:nvSpPr>
              <p:spPr>
                <a:xfrm>
                  <a:off x="10070173" y="2739395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 Light" panose="020F0302020204030204"/>
                      <a:ea typeface="+mn-ea"/>
                      <a:cs typeface="+mn-cs"/>
                    </a:rPr>
                    <a:t>Figure 2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A171233-9D3E-533A-90FA-F7209284BB60}"/>
                    </a:ext>
                  </a:extLst>
                </p:cNvPr>
                <p:cNvSpPr txBox="1"/>
                <p:nvPr/>
              </p:nvSpPr>
              <p:spPr>
                <a:xfrm>
                  <a:off x="10070173" y="82492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 Light" panose="020F0302020204030204"/>
                      <a:ea typeface="+mn-ea"/>
                      <a:cs typeface="+mn-cs"/>
                    </a:rPr>
                    <a:t>Figure 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984D07-56A8-257B-92B0-82C168A8F8CA}"/>
                    </a:ext>
                  </a:extLst>
                </p:cNvPr>
                <p:cNvSpPr txBox="1"/>
                <p:nvPr/>
              </p:nvSpPr>
              <p:spPr>
                <a:xfrm>
                  <a:off x="10070173" y="4670506"/>
                  <a:ext cx="6713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 Light" panose="020F0302020204030204"/>
                      <a:ea typeface="+mn-ea"/>
                      <a:cs typeface="+mn-cs"/>
                    </a:rPr>
                    <a:t>Figure 3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118399-0EFA-1F32-6757-78FABC9DF998}"/>
                  </a:ext>
                </a:extLst>
              </p:cNvPr>
              <p:cNvSpPr txBox="1"/>
              <p:nvPr/>
            </p:nvSpPr>
            <p:spPr>
              <a:xfrm>
                <a:off x="7274032" y="1457837"/>
                <a:ext cx="154730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פתח צינורית חומר הרדמה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CA32E1-CF6A-05B4-A0B0-682944697C33}"/>
                </a:ext>
              </a:extLst>
            </p:cNvPr>
            <p:cNvSpPr txBox="1"/>
            <p:nvPr/>
          </p:nvSpPr>
          <p:spPr>
            <a:xfrm>
              <a:off x="10940507" y="5971902"/>
              <a:ext cx="154730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תפריט כללי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8C3440-CDE3-B84E-A052-341F3F0549AA}"/>
                </a:ext>
              </a:extLst>
            </p:cNvPr>
            <p:cNvSpPr txBox="1"/>
            <p:nvPr/>
          </p:nvSpPr>
          <p:spPr>
            <a:xfrm>
              <a:off x="10940507" y="5225807"/>
              <a:ext cx="11609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rPr>
                <a:t>Anesthetic delivery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CBF7BDF-6815-1721-E3E0-AE43BCBB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10" y="4945213"/>
            <a:ext cx="3637282" cy="17979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4BE02E5-0E72-25CC-C733-2047DA976E9B}"/>
              </a:ext>
            </a:extLst>
          </p:cNvPr>
          <p:cNvSpPr txBox="1"/>
          <p:nvPr/>
        </p:nvSpPr>
        <p:spPr>
          <a:xfrm>
            <a:off x="923619" y="4547210"/>
            <a:ext cx="26543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דוגמה למערכת מוכנה</a:t>
            </a:r>
            <a:endParaRPr kumimoji="0" lang="en-US" sz="1400" b="1" i="1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1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0D0CB32-BCF2-9F27-819C-BB857D455032}"/>
              </a:ext>
            </a:extLst>
          </p:cNvPr>
          <p:cNvSpPr txBox="1"/>
          <p:nvPr/>
        </p:nvSpPr>
        <p:spPr>
          <a:xfrm>
            <a:off x="8429186" y="1011955"/>
            <a:ext cx="2892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קונפיגורציה של המערכת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CBAE66-0629-DF6C-8A12-2E9ABD68E55C}"/>
              </a:ext>
            </a:extLst>
          </p:cNvPr>
          <p:cNvSpPr txBox="1"/>
          <p:nvPr/>
        </p:nvSpPr>
        <p:spPr>
          <a:xfrm>
            <a:off x="207730" y="1319732"/>
            <a:ext cx="113085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גע בתפריט כדי להיכנס ל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מסך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הגדרות.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אפשרויות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כיוון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(preset)</a:t>
            </a:r>
            <a:r>
              <a:rPr lang="he-IL" sz="1200" dirty="0">
                <a:solidFill>
                  <a:srgbClr val="000000"/>
                </a:solidFill>
                <a:latin typeface="Calibri Light" panose="020F0302020204030204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Low Flow -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לעבודה עם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מסכת האף.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ב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High Flow -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לעבודה בקופסת ההרדמה.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ג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ניקוי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Purge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–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לסיום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עבודה ולפני תחילת עבודה.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מקור גז : אוויר בחדר/גז דחוס (חמצן): גע בלחצן אוויר/חמצן ובחר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מקור גז.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בקרת הרדמה: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prime</a:t>
            </a:r>
            <a:r>
              <a:rPr kumimoji="0" lang="he-IL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הרדמה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ממלא את הצינור בחומר הרדמה. ב)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empty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he-IL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ריק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מסיר חומר הרדמה מהרכיבים הפנימיים ונוזל ריק בחזרה לתוך הבקבוק. לאחר ריקון ה-מכשיר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השתמש ב-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כדי לאפשר מחדש את מתן הרדמה.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ג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סוג הרדמה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בחר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איזופלורן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ד)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חומר הרדמה (לטובת איפוס):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אפס את כמות חומר הרדמה שנעשה בו שימוש. בחר בעת החלפת בקבוק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האיזופלורן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he-IL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אזעקה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לסה"כ כמות חומר ההרדמה שהוזרם: הגדר את האזעקה כתזכורת להחלפת בקבוק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האיזופלורן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ו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צפצוף מוניטור העברת חומר הרדמה: צליל צפצוף כאשר עוצמת הרדמה קבועה מועברת.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4A15-3534-46C2-D82E-1C1E2C40C426}"/>
              </a:ext>
            </a:extLst>
          </p:cNvPr>
          <p:cNvSpPr txBox="1"/>
          <p:nvPr/>
        </p:nvSpPr>
        <p:spPr>
          <a:xfrm>
            <a:off x="8576390" y="3021975"/>
            <a:ext cx="2745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הפעלת </a:t>
            </a:r>
            <a:r>
              <a:rPr kumimoji="0" lang="he-I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המערכת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11D1D-0C43-3E61-D9D0-367F8594B5B7}"/>
              </a:ext>
            </a:extLst>
          </p:cNvPr>
          <p:cNvSpPr txBox="1"/>
          <p:nvPr/>
        </p:nvSpPr>
        <p:spPr>
          <a:xfrm>
            <a:off x="207730" y="3429000"/>
            <a:ext cx="11217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כאשר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</a:rPr>
              <a:t>מערכת ההרדמה מופעלת 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מחזור הפריים יופעל באופן אוטומטי. לאחר השלמתו, אפשר למערכת להתחמם במשך 5 דקות ב-200 מ"ל/דקה ו-2% </a:t>
            </a:r>
            <a:r>
              <a:rPr kumimoji="0" lang="he-IL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איזופלורן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לפני המעבר לשלב 2.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הזן את כל ההגדרות הנדרשות, כולל אוויר/חמצן, סוג הרדמה, קצבי זרימה מוגדרים מראש והתראות.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התאם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קליפסים 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(פתיחה וסגירה) כדי לשלוח זרימת אוויר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לקופסת ההרדמה.</a:t>
            </a:r>
            <a:endParaRPr kumimoji="0" lang="he-IL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 algn="r" rtl="1">
              <a:buFontTx/>
              <a:buAutoNum type="arabicPeriod"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הנח את החיה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בקופסה</a:t>
            </a:r>
            <a:r>
              <a:rPr kumimoji="0" lang="he-IL" sz="1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וגע</a:t>
            </a:r>
            <a:r>
              <a:rPr lang="he-IL" sz="12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High Flow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e-IL" sz="1200" b="1" dirty="0">
                <a:solidFill>
                  <a:prstClr val="black"/>
                </a:solidFill>
                <a:latin typeface="Calibri" panose="020F0502020204030204"/>
              </a:rPr>
              <a:t>*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כאשר החיה מורדמת לחלוטין, גע שוב ב-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High Flow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כדי להפסיק את הזרימה.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אם אתה צריך לשטוף את המערכת עם אוויר צח או חמצן השתמש ב-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Purge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התאם קליפסים (פתיחה וסגירה) כדי לכוון את זרימת האוויר למסכה.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העבר את החיה מתא האינדוקציה והצב אותה כאשר ראשה בתוך מסכת האף (יש לבצע שלב זה במהירות).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גע ב"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Flow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כדי לחדש את מתן ההרדמה בזרימה 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</a:rPr>
              <a:t>למסכת האף.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בסיום ההליך, גע שוב ב"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Flow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כדי להפסיק את ה</a:t>
            </a:r>
            <a:r>
              <a:rPr lang="he-IL" sz="1200" dirty="0">
                <a:solidFill>
                  <a:prstClr val="black"/>
                </a:solidFill>
                <a:latin typeface="Calibri" panose="020F0502020204030204"/>
              </a:rPr>
              <a:t>הרדמה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ולהעיר את החיה.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גע בתפריט &gt; בקרת הרדמה &gt;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Purge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כדי לרוקן את המערכת מחומר הרדמה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לאחר מכן הסר את בקבוק ההרדמה מהמערכת.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זהירות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הקפד לבצע את מחזור הריקון לפני כיבוי המערכת או ניתוק בקבוק ההרדמה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הסר את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המתאם 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העליון של בקבוק </a:t>
            </a:r>
            <a:r>
              <a:rPr kumimoji="0" lang="he-IL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האיזופלורן</a:t>
            </a:r>
            <a:r>
              <a:rPr kumimoji="0" lang="he-IL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וסגור את </a:t>
            </a:r>
            <a:r>
              <a:rPr kumimoji="0" lang="he-IL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הבקבוק היטב לאחסון.</a:t>
            </a:r>
            <a:endParaRPr kumimoji="0" lang="he-IL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prstClr val="black"/>
                </a:solidFill>
                <a:latin typeface="Calibri Light" panose="020F0302020204030204"/>
              </a:rPr>
              <a:t>*</a:t>
            </a:r>
            <a:r>
              <a:rPr lang="he-IL" sz="1200" b="1" i="1" dirty="0">
                <a:solidFill>
                  <a:prstClr val="black"/>
                </a:solidFill>
                <a:latin typeface="Calibri Light" panose="020F0302020204030204"/>
              </a:rPr>
              <a:t> מכשיר ההרדמה י</a:t>
            </a:r>
            <a:r>
              <a:rPr kumimoji="0" lang="he-IL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ספק אוטומטית את הזרימה וריכוז ההרדמה שנקבעו בתפריט הגדרות מראש. כדי להתאים, השתמש בחוגות כדי לשנות את הזרימה וריכוז ההרדמה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18047-4312-BDD3-6616-C2131965E249}"/>
              </a:ext>
            </a:extLst>
          </p:cNvPr>
          <p:cNvSpPr txBox="1"/>
          <p:nvPr/>
        </p:nvSpPr>
        <p:spPr>
          <a:xfrm>
            <a:off x="5178458" y="260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SomnoFlo</a:t>
            </a:r>
            <a:r>
              <a: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מכונת ההרדמה -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42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54DB4E5F29CFF41AF325DC0C8D6D748" ma:contentTypeVersion="2" ma:contentTypeDescription="צור מסמך חדש." ma:contentTypeScope="" ma:versionID="fe7df9faa1e5ccfa42cd66fe3c29f735">
  <xsd:schema xmlns:xsd="http://www.w3.org/2001/XMLSchema" xmlns:xs="http://www.w3.org/2001/XMLSchema" xmlns:p="http://schemas.microsoft.com/office/2006/metadata/properties" xmlns:ns1="http://schemas.microsoft.com/sharepoint/v3" xmlns:ns2="3fd1f8e8-d4eb-4fa9-9edf-90e13be718c2" targetNamespace="http://schemas.microsoft.com/office/2006/metadata/properties" ma:root="true" ma:fieldsID="844f14077d14339ed85a25a7239d3e3f" ns1:_="" ns2:_="">
    <xsd:import namespace="http://schemas.microsoft.com/sharepoint/v3"/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11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fd1f8e8-d4eb-4fa9-9edf-90e13be718c2">5RW434VQ3H3S-1090-199</_dlc_DocId>
    <_dlc_DocIdUrl xmlns="3fd1f8e8-d4eb-4fa9-9edf-90e13be718c2">
      <Url>https://edit.bgu.ac.il/fohs/AnimalFacility/_layouts/15/DocIdRedir.aspx?ID=5RW434VQ3H3S-1090-199</Url>
      <Description>5RW434VQ3H3S-1090-199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BA8BC6-B88B-419F-96B7-72646B28B433}"/>
</file>

<file path=customXml/itemProps2.xml><?xml version="1.0" encoding="utf-8"?>
<ds:datastoreItem xmlns:ds="http://schemas.openxmlformats.org/officeDocument/2006/customXml" ds:itemID="{55DBB301-02E9-4A7B-B0CD-9F29D2602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56129-19F7-4A1E-B7AA-C2A54174AE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8e7a62-1b05-46d8-9aca-116974e0b4f5"/>
    <ds:schemaRef ds:uri="http://purl.org/dc/elements/1.1/"/>
    <ds:schemaRef ds:uri="http://schemas.microsoft.com/office/2006/metadata/properties"/>
    <ds:schemaRef ds:uri="c2611b90-da71-4b4c-9589-c4426df864fb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67BDBBE-7740-4C84-8E66-DB9E4C83ED22}"/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1587</Words>
  <Application>Microsoft Office PowerPoint</Application>
  <PresentationFormat>מסך רחב</PresentationFormat>
  <Paragraphs>104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Medium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אריאל סוברסו</dc:creator>
  <cp:lastModifiedBy>שירה עובדיה</cp:lastModifiedBy>
  <cp:revision>14</cp:revision>
  <dcterms:created xsi:type="dcterms:W3CDTF">2022-08-11T06:34:50Z</dcterms:created>
  <dcterms:modified xsi:type="dcterms:W3CDTF">2022-08-15T12:19:26Z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0x010100854DB4E5F29CFF41AF325DC0C8D6D748</vt:lpwstr>
  </property>
  <property fmtid="{D5CDD505-2E9C-101B-9397-08002B2CF9AE}" pid="3" name="_dlc_DocIdItemGuid">
    <vt:lpwstr>36f35f28-f6ae-4b1e-b669-f8ff51a99c4d</vt:lpwstr>
  </property>
</Properties>
</file>